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1" r:id="rId3"/>
    <p:sldId id="284" r:id="rId4"/>
    <p:sldId id="286" r:id="rId5"/>
    <p:sldId id="285" r:id="rId6"/>
    <p:sldId id="264" r:id="rId7"/>
    <p:sldId id="265" r:id="rId8"/>
    <p:sldId id="287" r:id="rId9"/>
    <p:sldId id="288" r:id="rId10"/>
    <p:sldId id="266" r:id="rId11"/>
    <p:sldId id="268" r:id="rId12"/>
    <p:sldId id="269" r:id="rId13"/>
    <p:sldId id="270" r:id="rId14"/>
    <p:sldId id="271" r:id="rId15"/>
    <p:sldId id="276" r:id="rId16"/>
    <p:sldId id="278" r:id="rId17"/>
    <p:sldId id="279" r:id="rId18"/>
    <p:sldId id="292" r:id="rId19"/>
    <p:sldId id="28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chantellealbiani:Documents:Madison%202:Ag%20Sci%20graph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Average Pounds Gained on Test Barrows v.s. Gilts</a:t>
            </a:r>
          </a:p>
        </c:rich>
      </c:tx>
      <c:layout/>
      <c:overlay val="0"/>
    </c:title>
    <c:autoTitleDeleted val="0"/>
    <c:plotArea>
      <c:layout/>
      <c:barChart>
        <c:barDir val="col"/>
        <c:grouping val="clustered"/>
        <c:varyColors val="0"/>
        <c:ser>
          <c:idx val="0"/>
          <c:order val="0"/>
          <c:invertIfNegative val="0"/>
          <c:dPt>
            <c:idx val="1"/>
            <c:invertIfNegative val="0"/>
            <c:bubble3D val="0"/>
            <c:spPr>
              <a:solidFill>
                <a:srgbClr val="77933C"/>
              </a:solidFill>
            </c:spPr>
          </c:dPt>
          <c:dPt>
            <c:idx val="3"/>
            <c:invertIfNegative val="0"/>
            <c:bubble3D val="0"/>
            <c:spPr>
              <a:solidFill>
                <a:srgbClr val="77933C"/>
              </a:solidFill>
            </c:spPr>
          </c:dPt>
          <c:cat>
            <c:strRef>
              <c:f>Sheet1!$G$3:$J$3</c:f>
              <c:strCache>
                <c:ptCount val="4"/>
                <c:pt idx="0">
                  <c:v>Purebred Barrows</c:v>
                </c:pt>
                <c:pt idx="1">
                  <c:v>Crossbred Barrows</c:v>
                </c:pt>
                <c:pt idx="2">
                  <c:v>Purebred Gilts</c:v>
                </c:pt>
                <c:pt idx="3">
                  <c:v>Crossbred Gilts</c:v>
                </c:pt>
              </c:strCache>
            </c:strRef>
          </c:cat>
          <c:val>
            <c:numRef>
              <c:f>Sheet1!$G$4:$J$4</c:f>
              <c:numCache>
                <c:formatCode>General</c:formatCode>
                <c:ptCount val="4"/>
                <c:pt idx="0">
                  <c:v>1.8920000000000001</c:v>
                </c:pt>
                <c:pt idx="1">
                  <c:v>1.8720000000000001</c:v>
                </c:pt>
                <c:pt idx="2">
                  <c:v>1.7620000000000002</c:v>
                </c:pt>
                <c:pt idx="3">
                  <c:v>1.8</c:v>
                </c:pt>
              </c:numCache>
            </c:numRef>
          </c:val>
        </c:ser>
        <c:dLbls>
          <c:showLegendKey val="0"/>
          <c:showVal val="0"/>
          <c:showCatName val="0"/>
          <c:showSerName val="0"/>
          <c:showPercent val="0"/>
          <c:showBubbleSize val="0"/>
        </c:dLbls>
        <c:gapWidth val="150"/>
        <c:axId val="74012672"/>
        <c:axId val="151969568"/>
      </c:barChart>
      <c:catAx>
        <c:axId val="74012672"/>
        <c:scaling>
          <c:orientation val="minMax"/>
        </c:scaling>
        <c:delete val="0"/>
        <c:axPos val="b"/>
        <c:title>
          <c:tx>
            <c:rich>
              <a:bodyPr/>
              <a:lstStyle/>
              <a:p>
                <a:pPr>
                  <a:defRPr/>
                </a:pPr>
                <a:r>
                  <a:rPr lang="en-US"/>
                  <a:t>Breed and Sex</a:t>
                </a:r>
              </a:p>
            </c:rich>
          </c:tx>
          <c:layout/>
          <c:overlay val="0"/>
        </c:title>
        <c:numFmt formatCode="General" sourceLinked="0"/>
        <c:majorTickMark val="out"/>
        <c:minorTickMark val="none"/>
        <c:tickLblPos val="nextTo"/>
        <c:crossAx val="151969568"/>
        <c:crosses val="autoZero"/>
        <c:auto val="1"/>
        <c:lblAlgn val="ctr"/>
        <c:lblOffset val="100"/>
        <c:noMultiLvlLbl val="0"/>
      </c:catAx>
      <c:valAx>
        <c:axId val="151969568"/>
        <c:scaling>
          <c:orientation val="minMax"/>
        </c:scaling>
        <c:delete val="0"/>
        <c:axPos val="l"/>
        <c:majorGridlines/>
        <c:title>
          <c:tx>
            <c:rich>
              <a:bodyPr/>
              <a:lstStyle/>
              <a:p>
                <a:pPr>
                  <a:defRPr/>
                </a:pPr>
                <a:r>
                  <a:rPr lang="en-US"/>
                  <a:t>Pounds(lbs.) Gained Per Day</a:t>
                </a:r>
              </a:p>
            </c:rich>
          </c:tx>
          <c:layout/>
          <c:overlay val="0"/>
        </c:title>
        <c:numFmt formatCode="General" sourceLinked="1"/>
        <c:majorTickMark val="out"/>
        <c:minorTickMark val="none"/>
        <c:tickLblPos val="nextTo"/>
        <c:crossAx val="74012672"/>
        <c:crosses val="autoZero"/>
        <c:crossBetween val="between"/>
      </c:valAx>
    </c:plotArea>
    <c:legend>
      <c:legendPos val="r"/>
      <c:layout/>
      <c:overlay val="0"/>
    </c:legend>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04BD7B-EE2E-4A5F-9964-E4F748B45A34}" type="datetimeFigureOut">
              <a:rPr lang="en-US" altLang="en-US"/>
              <a:pPr>
                <a:defRPr/>
              </a:pPr>
              <a:t>6/4/2015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9908242C-7E0D-42F5-AA4F-B7AE14A9AD5B}" type="slidenum">
              <a:rPr lang="en-US" altLang="en-US"/>
              <a:pPr/>
              <a:t>‹#›</a:t>
            </a:fld>
            <a:endParaRPr lang="en-US" altLang="en-US"/>
          </a:p>
        </p:txBody>
      </p:sp>
    </p:spTree>
    <p:extLst>
      <p:ext uri="{BB962C8B-B14F-4D97-AF65-F5344CB8AC3E}">
        <p14:creationId xmlns:p14="http://schemas.microsoft.com/office/powerpoint/2010/main" val="217003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E70F4D-4754-48E5-8A5E-B331583A5A10}" type="datetimeFigureOut">
              <a:rPr lang="en-US" altLang="en-US"/>
              <a:pPr>
                <a:defRPr/>
              </a:pPr>
              <a:t>6/4/2015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8AE4012-067E-4F78-B06F-B148E4D08606}" type="slidenum">
              <a:rPr lang="en-US" altLang="en-US"/>
              <a:pPr/>
              <a:t>‹#›</a:t>
            </a:fld>
            <a:endParaRPr lang="en-US" altLang="en-US"/>
          </a:p>
        </p:txBody>
      </p:sp>
    </p:spTree>
    <p:extLst>
      <p:ext uri="{BB962C8B-B14F-4D97-AF65-F5344CB8AC3E}">
        <p14:creationId xmlns:p14="http://schemas.microsoft.com/office/powerpoint/2010/main" val="379053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6012C2-98D5-4244-8EC3-9079E701A203}" type="datetimeFigureOut">
              <a:rPr lang="en-US" altLang="en-US"/>
              <a:pPr>
                <a:defRPr/>
              </a:pPr>
              <a:t>6/4/2015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8CB0D97-6586-4518-8398-FEFD3EE1B07A}" type="slidenum">
              <a:rPr lang="en-US" altLang="en-US"/>
              <a:pPr/>
              <a:t>‹#›</a:t>
            </a:fld>
            <a:endParaRPr lang="en-US" altLang="en-US"/>
          </a:p>
        </p:txBody>
      </p:sp>
    </p:spTree>
    <p:extLst>
      <p:ext uri="{BB962C8B-B14F-4D97-AF65-F5344CB8AC3E}">
        <p14:creationId xmlns:p14="http://schemas.microsoft.com/office/powerpoint/2010/main" val="369430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EAF239-4560-4FD4-9504-ACDDDDF17ED0}" type="datetimeFigureOut">
              <a:rPr lang="en-US" altLang="en-US"/>
              <a:pPr>
                <a:defRPr/>
              </a:pPr>
              <a:t>6/4/2015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61EFE79-6C3D-4A09-9F1E-9904D5E1EB8A}" type="slidenum">
              <a:rPr lang="en-US" altLang="en-US"/>
              <a:pPr/>
              <a:t>‹#›</a:t>
            </a:fld>
            <a:endParaRPr lang="en-US" altLang="en-US"/>
          </a:p>
        </p:txBody>
      </p:sp>
    </p:spTree>
    <p:extLst>
      <p:ext uri="{BB962C8B-B14F-4D97-AF65-F5344CB8AC3E}">
        <p14:creationId xmlns:p14="http://schemas.microsoft.com/office/powerpoint/2010/main" val="248832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D59D74-7A43-424A-A999-3987EB48BB22}" type="datetimeFigureOut">
              <a:rPr lang="en-US" altLang="en-US"/>
              <a:pPr>
                <a:defRPr/>
              </a:pPr>
              <a:t>6/4/2015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DE567CD-A6AB-450B-8E02-279DB47BBA0C}" type="slidenum">
              <a:rPr lang="en-US" altLang="en-US"/>
              <a:pPr/>
              <a:t>‹#›</a:t>
            </a:fld>
            <a:endParaRPr lang="en-US" altLang="en-US"/>
          </a:p>
        </p:txBody>
      </p:sp>
    </p:spTree>
    <p:extLst>
      <p:ext uri="{BB962C8B-B14F-4D97-AF65-F5344CB8AC3E}">
        <p14:creationId xmlns:p14="http://schemas.microsoft.com/office/powerpoint/2010/main" val="93716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CCAEE6-19F1-4A7D-8544-30D11E230D1E}" type="datetimeFigureOut">
              <a:rPr lang="en-US" altLang="en-US"/>
              <a:pPr>
                <a:defRPr/>
              </a:pPr>
              <a:t>6/4/2015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989F33F1-1340-420B-877F-029E2874F733}" type="slidenum">
              <a:rPr lang="en-US" altLang="en-US"/>
              <a:pPr/>
              <a:t>‹#›</a:t>
            </a:fld>
            <a:endParaRPr lang="en-US" altLang="en-US"/>
          </a:p>
        </p:txBody>
      </p:sp>
    </p:spTree>
    <p:extLst>
      <p:ext uri="{BB962C8B-B14F-4D97-AF65-F5344CB8AC3E}">
        <p14:creationId xmlns:p14="http://schemas.microsoft.com/office/powerpoint/2010/main" val="823217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F4B5A02-B26C-4943-B414-7FCE3580C828}" type="datetimeFigureOut">
              <a:rPr lang="en-US" altLang="en-US"/>
              <a:pPr>
                <a:defRPr/>
              </a:pPr>
              <a:t>6/4/2015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CEE6E3FC-9BDE-4B48-B679-6C1D098DF1CF}" type="slidenum">
              <a:rPr lang="en-US" altLang="en-US"/>
              <a:pPr/>
              <a:t>‹#›</a:t>
            </a:fld>
            <a:endParaRPr lang="en-US" altLang="en-US"/>
          </a:p>
        </p:txBody>
      </p:sp>
    </p:spTree>
    <p:extLst>
      <p:ext uri="{BB962C8B-B14F-4D97-AF65-F5344CB8AC3E}">
        <p14:creationId xmlns:p14="http://schemas.microsoft.com/office/powerpoint/2010/main" val="40221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9CB68A-7767-41E3-B00C-C1C8828A67B9}" type="datetimeFigureOut">
              <a:rPr lang="en-US" altLang="en-US"/>
              <a:pPr>
                <a:defRPr/>
              </a:pPr>
              <a:t>6/4/2015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2161464F-F5E9-4FFB-8D8B-FB26ED846FB1}" type="slidenum">
              <a:rPr lang="en-US" altLang="en-US"/>
              <a:pPr/>
              <a:t>‹#›</a:t>
            </a:fld>
            <a:endParaRPr lang="en-US" altLang="en-US"/>
          </a:p>
        </p:txBody>
      </p:sp>
    </p:spTree>
    <p:extLst>
      <p:ext uri="{BB962C8B-B14F-4D97-AF65-F5344CB8AC3E}">
        <p14:creationId xmlns:p14="http://schemas.microsoft.com/office/powerpoint/2010/main" val="21796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EE0CCE-618B-4B68-916C-E73925A56ABC}" type="datetimeFigureOut">
              <a:rPr lang="en-US" altLang="en-US"/>
              <a:pPr>
                <a:defRPr/>
              </a:pPr>
              <a:t>6/4/2015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C7300E0D-420F-4DC0-9014-F67DDC9D41A8}" type="slidenum">
              <a:rPr lang="en-US" altLang="en-US"/>
              <a:pPr/>
              <a:t>‹#›</a:t>
            </a:fld>
            <a:endParaRPr lang="en-US" altLang="en-US"/>
          </a:p>
        </p:txBody>
      </p:sp>
    </p:spTree>
    <p:extLst>
      <p:ext uri="{BB962C8B-B14F-4D97-AF65-F5344CB8AC3E}">
        <p14:creationId xmlns:p14="http://schemas.microsoft.com/office/powerpoint/2010/main" val="296777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1AC266-D9CC-4A6C-BACA-1AD8F335EA66}" type="datetimeFigureOut">
              <a:rPr lang="en-US" altLang="en-US"/>
              <a:pPr>
                <a:defRPr/>
              </a:pPr>
              <a:t>6/4/2015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9E51BE25-4312-4DB7-9EF2-7A756DBDB803}" type="slidenum">
              <a:rPr lang="en-US" altLang="en-US"/>
              <a:pPr/>
              <a:t>‹#›</a:t>
            </a:fld>
            <a:endParaRPr lang="en-US" altLang="en-US"/>
          </a:p>
        </p:txBody>
      </p:sp>
    </p:spTree>
    <p:extLst>
      <p:ext uri="{BB962C8B-B14F-4D97-AF65-F5344CB8AC3E}">
        <p14:creationId xmlns:p14="http://schemas.microsoft.com/office/powerpoint/2010/main" val="91239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6DB78F-0F60-47BB-86BC-5036DCE6E6A4}" type="datetimeFigureOut">
              <a:rPr lang="en-US" altLang="en-US"/>
              <a:pPr>
                <a:defRPr/>
              </a:pPr>
              <a:t>6/4/2015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23E06DEF-6224-4BD7-B6B7-872975947A11}" type="slidenum">
              <a:rPr lang="en-US" altLang="en-US"/>
              <a:pPr/>
              <a:t>‹#›</a:t>
            </a:fld>
            <a:endParaRPr lang="en-US" altLang="en-US"/>
          </a:p>
        </p:txBody>
      </p:sp>
    </p:spTree>
    <p:extLst>
      <p:ext uri="{BB962C8B-B14F-4D97-AF65-F5344CB8AC3E}">
        <p14:creationId xmlns:p14="http://schemas.microsoft.com/office/powerpoint/2010/main" val="60529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DFC29919-A0CB-4D4C-AE67-236EE1433AD6}" type="datetimeFigureOut">
              <a:rPr lang="en-US" altLang="en-US"/>
              <a:pPr>
                <a:defRPr/>
              </a:pPr>
              <a:t>6/4/2015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9A57C9B-A430-4AE7-AA2A-F847FD5A40E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altLang="en-US" smtClean="0"/>
              <a:t>Agriscience Research Projects</a:t>
            </a:r>
          </a:p>
        </p:txBody>
      </p:sp>
      <p:pic>
        <p:nvPicPr>
          <p:cNvPr id="2051" name="Picture 3" descr="C:\Users\mmpatton\Pictures\sciencefaircartoo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1371600"/>
            <a:ext cx="4392612" cy="5211763"/>
          </a:xfrm>
          <a:noFill/>
        </p:spPr>
      </p:pic>
      <p:pic>
        <p:nvPicPr>
          <p:cNvPr id="2052" name="Picture 2" descr="C:\Users\mmpatton\Pictures\My Pictures\Judging Teams and Leadership\384.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1447800"/>
            <a:ext cx="4383088" cy="2922588"/>
          </a:xfrm>
          <a:noFill/>
        </p:spPr>
      </p:pic>
      <p:sp>
        <p:nvSpPr>
          <p:cNvPr id="3" name="TextBox 2"/>
          <p:cNvSpPr txBox="1"/>
          <p:nvPr/>
        </p:nvSpPr>
        <p:spPr>
          <a:xfrm>
            <a:off x="304800" y="4572000"/>
            <a:ext cx="4191000" cy="2032000"/>
          </a:xfrm>
          <a:prstGeom prst="rect">
            <a:avLst/>
          </a:prstGeom>
          <a:noFill/>
        </p:spPr>
        <p:txBody>
          <a:bodyPr>
            <a:spAutoFit/>
          </a:bodyPr>
          <a:lstStyle/>
          <a:p>
            <a:pPr>
              <a:defRPr/>
            </a:pPr>
            <a:r>
              <a:rPr lang="en-US" b="1" dirty="0">
                <a:latin typeface="Arial" charset="0"/>
                <a:cs typeface="Arial" charset="0"/>
              </a:rPr>
              <a:t>Objectives</a:t>
            </a:r>
            <a:r>
              <a:rPr lang="en-US" dirty="0">
                <a:latin typeface="Arial" charset="0"/>
                <a:cs typeface="Arial" charset="0"/>
              </a:rPr>
              <a:t>: </a:t>
            </a:r>
          </a:p>
          <a:p>
            <a:pPr marL="285750" indent="-285750">
              <a:buFont typeface="Arial" panose="020B0604020202020204" pitchFamily="34" charset="0"/>
              <a:buChar char="•"/>
              <a:defRPr/>
            </a:pPr>
            <a:r>
              <a:rPr lang="en-US" dirty="0">
                <a:latin typeface="Arial" charset="0"/>
                <a:cs typeface="Arial" charset="0"/>
              </a:rPr>
              <a:t>Students will list the benefits of </a:t>
            </a:r>
            <a:r>
              <a:rPr lang="en-US" dirty="0" err="1">
                <a:latin typeface="Arial" charset="0"/>
                <a:cs typeface="Arial" charset="0"/>
              </a:rPr>
              <a:t>Agriscience</a:t>
            </a:r>
            <a:r>
              <a:rPr lang="en-US" dirty="0">
                <a:latin typeface="Arial" charset="0"/>
                <a:cs typeface="Arial" charset="0"/>
              </a:rPr>
              <a:t> Research Projects in relation to the three ring model of Agriculture education.</a:t>
            </a:r>
          </a:p>
          <a:p>
            <a:pPr marL="285750" indent="-285750">
              <a:buFont typeface="Arial" panose="020B0604020202020204" pitchFamily="34" charset="0"/>
              <a:buChar char="•"/>
              <a:defRPr/>
            </a:pPr>
            <a:r>
              <a:rPr lang="en-US" dirty="0">
                <a:latin typeface="Arial" charset="0"/>
                <a:cs typeface="Arial" charset="0"/>
              </a:rPr>
              <a:t>Try not to bore the </a:t>
            </a:r>
            <a:r>
              <a:rPr lang="en-US" dirty="0" err="1">
                <a:latin typeface="Arial" charset="0"/>
                <a:cs typeface="Arial" charset="0"/>
              </a:rPr>
              <a:t>Sh%t</a:t>
            </a:r>
            <a:r>
              <a:rPr lang="en-US" dirty="0">
                <a:latin typeface="Arial" charset="0"/>
                <a:cs typeface="Arial" charset="0"/>
              </a:rPr>
              <a:t> out of anyone.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r>
              <a:rPr lang="en-US" altLang="en-US" smtClean="0"/>
              <a:t>Step 2 Research</a:t>
            </a:r>
          </a:p>
        </p:txBody>
      </p:sp>
      <p:sp>
        <p:nvSpPr>
          <p:cNvPr id="5" name="Content Placeholder 4"/>
          <p:cNvSpPr>
            <a:spLocks noGrp="1"/>
          </p:cNvSpPr>
          <p:nvPr>
            <p:ph sz="half" idx="1"/>
          </p:nvPr>
        </p:nvSpPr>
        <p:spPr>
          <a:xfrm>
            <a:off x="457200" y="1143000"/>
            <a:ext cx="4038600" cy="5486400"/>
          </a:xfrm>
        </p:spPr>
        <p:txBody>
          <a:bodyPr rtlCol="0">
            <a:normAutofit fontScale="77500" lnSpcReduction="20000"/>
          </a:bodyPr>
          <a:lstStyle/>
          <a:p>
            <a:pPr eaLnBrk="1" fontAlgn="auto" hangingPunct="1">
              <a:spcAft>
                <a:spcPts val="0"/>
              </a:spcAft>
              <a:defRPr/>
            </a:pPr>
            <a:r>
              <a:rPr lang="en-US" dirty="0" smtClean="0"/>
              <a:t>Locate as much information that relates to the research topic as close as possible. </a:t>
            </a:r>
          </a:p>
          <a:p>
            <a:pPr eaLnBrk="1" fontAlgn="auto" hangingPunct="1">
              <a:spcAft>
                <a:spcPts val="0"/>
              </a:spcAft>
              <a:defRPr/>
            </a:pPr>
            <a:r>
              <a:rPr lang="en-US" dirty="0" smtClean="0"/>
              <a:t>Find information sources and scientific studies related to the topic. Studies should originate from reliable, academically relevant sources. </a:t>
            </a:r>
          </a:p>
          <a:p>
            <a:pPr eaLnBrk="1" fontAlgn="auto" hangingPunct="1">
              <a:spcAft>
                <a:spcPts val="0"/>
              </a:spcAft>
              <a:defRPr/>
            </a:pPr>
            <a:r>
              <a:rPr lang="en-US" dirty="0" smtClean="0"/>
              <a:t>Universities and private agriculture and scientific companies are what you are looking for. Think Dow Chemical, Forster Farms or Ford Automotive not Mrs. Bait’s third grade class or Joe student’s high school science project. </a:t>
            </a:r>
          </a:p>
          <a:p>
            <a:pPr eaLnBrk="1" fontAlgn="auto" hangingPunct="1">
              <a:spcAft>
                <a:spcPts val="0"/>
              </a:spcAft>
              <a:defRPr/>
            </a:pPr>
            <a:r>
              <a:rPr lang="en-US" dirty="0" smtClean="0"/>
              <a:t>Think Google Scholar not Wikipedia. </a:t>
            </a:r>
          </a:p>
        </p:txBody>
      </p:sp>
      <p:sp>
        <p:nvSpPr>
          <p:cNvPr id="11268" name="Content Placeholder 10"/>
          <p:cNvSpPr>
            <a:spLocks noGrp="1"/>
          </p:cNvSpPr>
          <p:nvPr>
            <p:ph sz="half" idx="2"/>
          </p:nvPr>
        </p:nvSpPr>
        <p:spPr/>
        <p:txBody>
          <a:bodyPr/>
          <a:lstStyle/>
          <a:p>
            <a:pPr eaLnBrk="1" hangingPunct="1"/>
            <a:endParaRPr lang="en-US" altLang="en-US" smtClean="0"/>
          </a:p>
        </p:txBody>
      </p:sp>
      <p:pic>
        <p:nvPicPr>
          <p:cNvPr id="11269" name="Picture 6" descr="C:\Users\mmpatton\AppData\Local\Microsoft\Windows\Temporary Internet Files\Content.IE5\7VAJTN1U\MP9004276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19200"/>
            <a:ext cx="3598863"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Step 3 Write a Methodology</a:t>
            </a:r>
          </a:p>
        </p:txBody>
      </p:sp>
      <p:sp>
        <p:nvSpPr>
          <p:cNvPr id="12291" name="Content Placeholder 2"/>
          <p:cNvSpPr>
            <a:spLocks noGrp="1"/>
          </p:cNvSpPr>
          <p:nvPr>
            <p:ph idx="1"/>
          </p:nvPr>
        </p:nvSpPr>
        <p:spPr/>
        <p:txBody>
          <a:bodyPr/>
          <a:lstStyle/>
          <a:p>
            <a:pPr eaLnBrk="1" hangingPunct="1">
              <a:lnSpc>
                <a:spcPct val="90000"/>
              </a:lnSpc>
            </a:pPr>
            <a:r>
              <a:rPr lang="en-US" altLang="en-US" sz="2700" smtClean="0"/>
              <a:t>The methodology should be a step by step set of directions written in paragraph form (not a numerical list) that could be used to repeat the experiment. As the steps of the methodology of the experiment are described the materials needed are to be mentioned. This section should be descriptive enough to allow someone else to replicate the experiment. </a:t>
            </a:r>
          </a:p>
          <a:p>
            <a:pPr eaLnBrk="1" hangingPunct="1">
              <a:lnSpc>
                <a:spcPct val="90000"/>
              </a:lnSpc>
            </a:pPr>
            <a:r>
              <a:rPr lang="en-US" altLang="en-US" sz="2700" smtClean="0"/>
              <a:t>Writing a methodology now will help eliminated problems in their scientific method, determine if their question is testable. Force the student research their topic and help them formulate a hypothesis.  </a:t>
            </a:r>
          </a:p>
          <a:p>
            <a:pPr eaLnBrk="1" hangingPunct="1">
              <a:lnSpc>
                <a:spcPct val="90000"/>
              </a:lnSpc>
            </a:pPr>
            <a:endParaRPr lang="en-US" altLang="en-US" sz="27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Step 4 Hypothesis </a:t>
            </a:r>
          </a:p>
        </p:txBody>
      </p:sp>
      <p:sp>
        <p:nvSpPr>
          <p:cNvPr id="13315" name="Content Placeholder 2"/>
          <p:cNvSpPr>
            <a:spLocks noGrp="1"/>
          </p:cNvSpPr>
          <p:nvPr>
            <p:ph idx="1"/>
          </p:nvPr>
        </p:nvSpPr>
        <p:spPr>
          <a:xfrm>
            <a:off x="457200" y="1219200"/>
            <a:ext cx="8229600" cy="4906963"/>
          </a:xfrm>
        </p:spPr>
        <p:txBody>
          <a:bodyPr/>
          <a:lstStyle/>
          <a:p>
            <a:pPr eaLnBrk="1" hangingPunct="1">
              <a:lnSpc>
                <a:spcPct val="80000"/>
              </a:lnSpc>
            </a:pPr>
            <a:r>
              <a:rPr lang="en-US" altLang="en-US" sz="2500" smtClean="0"/>
              <a:t>A “if _________ then ________ statement” is the easiest way to formulate a hypothesis. </a:t>
            </a:r>
            <a:r>
              <a:rPr lang="en-US" altLang="en-US" sz="2500" b="1" smtClean="0"/>
              <a:t>Novice Hypothesis</a:t>
            </a:r>
          </a:p>
          <a:p>
            <a:pPr eaLnBrk="1" hangingPunct="1">
              <a:lnSpc>
                <a:spcPct val="80000"/>
              </a:lnSpc>
            </a:pPr>
            <a:r>
              <a:rPr lang="en-US" altLang="en-US" sz="2500" smtClean="0"/>
              <a:t>More advanced researches may choose to write a more complex hypothesis. A Hypothesis should show a positive or negative differences between two groups or no significant difference which is known as a null hypothesis. The hypothesis should be written in the third person (no I think, we think or no student names). This section should be one or two sentences and answer the following questions.</a:t>
            </a:r>
          </a:p>
          <a:p>
            <a:pPr eaLnBrk="1" hangingPunct="1">
              <a:lnSpc>
                <a:spcPct val="80000"/>
              </a:lnSpc>
            </a:pPr>
            <a:r>
              <a:rPr lang="en-US" altLang="en-US" sz="2500" smtClean="0"/>
              <a:t>What will the result of the experiment or observation be?</a:t>
            </a:r>
          </a:p>
          <a:p>
            <a:pPr eaLnBrk="1" hangingPunct="1">
              <a:lnSpc>
                <a:spcPct val="80000"/>
              </a:lnSpc>
            </a:pPr>
            <a:r>
              <a:rPr lang="en-US" altLang="en-US" sz="2500" smtClean="0"/>
              <a:t>Will the result have a positive or negative difference or an insignificant difference know as null (no definitive result)?</a:t>
            </a:r>
          </a:p>
          <a:p>
            <a:pPr eaLnBrk="1" hangingPunct="1">
              <a:lnSpc>
                <a:spcPct val="80000"/>
              </a:lnSpc>
            </a:pPr>
            <a:endParaRPr lang="en-US" altLang="en-US" sz="25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Examples</a:t>
            </a:r>
          </a:p>
        </p:txBody>
      </p:sp>
      <p:sp>
        <p:nvSpPr>
          <p:cNvPr id="14339" name="Content Placeholder 2"/>
          <p:cNvSpPr>
            <a:spLocks noGrp="1"/>
          </p:cNvSpPr>
          <p:nvPr>
            <p:ph idx="1"/>
          </p:nvPr>
        </p:nvSpPr>
        <p:spPr/>
        <p:txBody>
          <a:bodyPr/>
          <a:lstStyle/>
          <a:p>
            <a:pPr eaLnBrk="1" hangingPunct="1">
              <a:lnSpc>
                <a:spcPct val="80000"/>
              </a:lnSpc>
              <a:buFont typeface="Arial" panose="020B0604020202020204" pitchFamily="34" charset="0"/>
              <a:buNone/>
            </a:pPr>
            <a:r>
              <a:rPr lang="en-US" altLang="en-US" sz="3000" b="1" smtClean="0"/>
              <a:t>Example Hypothesis:</a:t>
            </a:r>
            <a:endParaRPr lang="en-US" altLang="en-US" sz="3000" smtClean="0"/>
          </a:p>
          <a:p>
            <a:pPr eaLnBrk="1" hangingPunct="1">
              <a:lnSpc>
                <a:spcPct val="80000"/>
              </a:lnSpc>
            </a:pPr>
            <a:r>
              <a:rPr lang="en-US" altLang="en-US" sz="3000" smtClean="0"/>
              <a:t>If vegetables are grown hydroponically then the production will be more economical than traditional methods of production. (Baker et al, 2006) </a:t>
            </a:r>
          </a:p>
          <a:p>
            <a:pPr eaLnBrk="1" hangingPunct="1">
              <a:lnSpc>
                <a:spcPct val="80000"/>
              </a:lnSpc>
              <a:buFont typeface="Arial" panose="020B0604020202020204" pitchFamily="34" charset="0"/>
              <a:buNone/>
            </a:pPr>
            <a:endParaRPr lang="en-US" altLang="en-US" sz="3000" smtClean="0"/>
          </a:p>
          <a:p>
            <a:pPr eaLnBrk="1" hangingPunct="1">
              <a:lnSpc>
                <a:spcPct val="80000"/>
              </a:lnSpc>
              <a:buFont typeface="Arial" panose="020B0604020202020204" pitchFamily="34" charset="0"/>
              <a:buNone/>
            </a:pPr>
            <a:r>
              <a:rPr lang="en-US" altLang="en-US" sz="3000" b="1" smtClean="0"/>
              <a:t>Example Null-Hypothesis:</a:t>
            </a:r>
            <a:endParaRPr lang="en-US" altLang="en-US" sz="3000" smtClean="0"/>
          </a:p>
          <a:p>
            <a:pPr eaLnBrk="1" hangingPunct="1">
              <a:lnSpc>
                <a:spcPct val="80000"/>
              </a:lnSpc>
            </a:pPr>
            <a:r>
              <a:rPr lang="en-US" altLang="en-US" sz="3000" smtClean="0"/>
              <a:t>If vegetable production practices are compared then there will be no economic difference between hydroponically and traditionally grown produce. (Baker et al, 2006)</a:t>
            </a:r>
          </a:p>
          <a:p>
            <a:pPr eaLnBrk="1" hangingPunct="1">
              <a:lnSpc>
                <a:spcPct val="80000"/>
              </a:lnSpc>
            </a:pPr>
            <a:endParaRPr lang="en-US" altLang="en-US" sz="30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Step 5 Write an Introduction</a:t>
            </a:r>
          </a:p>
        </p:txBody>
      </p:sp>
      <p:sp>
        <p:nvSpPr>
          <p:cNvPr id="15363" name="Content Placeholder 2"/>
          <p:cNvSpPr>
            <a:spLocks noGrp="1"/>
          </p:cNvSpPr>
          <p:nvPr>
            <p:ph sz="half" idx="1"/>
          </p:nvPr>
        </p:nvSpPr>
        <p:spPr/>
        <p:txBody>
          <a:bodyPr/>
          <a:lstStyle/>
          <a:p>
            <a:pPr eaLnBrk="1" hangingPunct="1">
              <a:lnSpc>
                <a:spcPct val="90000"/>
              </a:lnSpc>
              <a:buFont typeface="Arial" panose="020B0604020202020204" pitchFamily="34" charset="0"/>
              <a:buNone/>
            </a:pPr>
            <a:r>
              <a:rPr lang="en-US" altLang="en-US" sz="2600" b="1" smtClean="0"/>
              <a:t>Background</a:t>
            </a:r>
            <a:endParaRPr lang="en-US" altLang="en-US" sz="2600" smtClean="0"/>
          </a:p>
          <a:p>
            <a:pPr eaLnBrk="1" hangingPunct="1">
              <a:lnSpc>
                <a:spcPct val="90000"/>
              </a:lnSpc>
            </a:pPr>
            <a:r>
              <a:rPr lang="en-US" altLang="en-US" sz="2600" smtClean="0"/>
              <a:t>The background gives the reader a general history and understanding of the project and the research. After reading the background the reader should have enough technical knowledge of the subject to understand the premise of the paper and all related terms.</a:t>
            </a:r>
          </a:p>
          <a:p>
            <a:pPr eaLnBrk="1" hangingPunct="1">
              <a:lnSpc>
                <a:spcPct val="90000"/>
              </a:lnSpc>
            </a:pPr>
            <a:endParaRPr lang="en-US" altLang="en-US" sz="2600" smtClean="0"/>
          </a:p>
        </p:txBody>
      </p:sp>
      <p:sp>
        <p:nvSpPr>
          <p:cNvPr id="15364" name="Content Placeholder 3"/>
          <p:cNvSpPr>
            <a:spLocks noGrp="1"/>
          </p:cNvSpPr>
          <p:nvPr>
            <p:ph sz="half" idx="2"/>
          </p:nvPr>
        </p:nvSpPr>
        <p:spPr/>
        <p:txBody>
          <a:bodyPr/>
          <a:lstStyle/>
          <a:p>
            <a:pPr eaLnBrk="1" hangingPunct="1">
              <a:buFont typeface="Arial" panose="020B0604020202020204" pitchFamily="34" charset="0"/>
              <a:buNone/>
            </a:pPr>
            <a:r>
              <a:rPr lang="en-US" altLang="en-US" b="1" smtClean="0"/>
              <a:t>Need for Study</a:t>
            </a:r>
          </a:p>
          <a:p>
            <a:pPr eaLnBrk="1" hangingPunct="1"/>
            <a:r>
              <a:rPr lang="en-US" altLang="en-US" smtClean="0"/>
              <a:t>The need for study points out the usefulness or importance of the project. This portion of the paper should be at least three paragraphs long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Step 6 Construct a Log Book</a:t>
            </a:r>
          </a:p>
        </p:txBody>
      </p:sp>
      <p:sp>
        <p:nvSpPr>
          <p:cNvPr id="16387" name="Content Placeholder 2"/>
          <p:cNvSpPr>
            <a:spLocks noGrp="1"/>
          </p:cNvSpPr>
          <p:nvPr>
            <p:ph sz="half" idx="1"/>
          </p:nvPr>
        </p:nvSpPr>
        <p:spPr/>
        <p:txBody>
          <a:bodyPr/>
          <a:lstStyle/>
          <a:p>
            <a:pPr eaLnBrk="1" hangingPunct="1"/>
            <a:r>
              <a:rPr lang="en-US" altLang="en-US" smtClean="0"/>
              <a:t>Log book should prove to teacher and judges that the students did the research. </a:t>
            </a:r>
          </a:p>
          <a:p>
            <a:pPr eaLnBrk="1" hangingPunct="1"/>
            <a:r>
              <a:rPr lang="en-US" altLang="en-US" smtClean="0"/>
              <a:t>Include raw data, pictures, receipts, research, tags anything proving that the project was conducted</a:t>
            </a:r>
          </a:p>
        </p:txBody>
      </p:sp>
      <p:pic>
        <p:nvPicPr>
          <p:cNvPr id="16388" name="Picture 2" descr="C:\Users\mmpatton\AppData\Local\Microsoft\Windows\Temporary Internet Files\Content.IE5\7VAJTN1U\MC900432665[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905000"/>
            <a:ext cx="3840163" cy="3840163"/>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Step 7 Conduct the Experiment</a:t>
            </a:r>
          </a:p>
        </p:txBody>
      </p:sp>
      <p:sp>
        <p:nvSpPr>
          <p:cNvPr id="17411" name="Content Placeholder 2"/>
          <p:cNvSpPr>
            <a:spLocks noGrp="1"/>
          </p:cNvSpPr>
          <p:nvPr>
            <p:ph sz="half" idx="1"/>
          </p:nvPr>
        </p:nvSpPr>
        <p:spPr/>
        <p:txBody>
          <a:bodyPr/>
          <a:lstStyle/>
          <a:p>
            <a:pPr eaLnBrk="1" hangingPunct="1"/>
            <a:r>
              <a:rPr lang="en-US" altLang="en-US" smtClean="0"/>
              <a:t>Trial experiment should be conducted to test methodology. </a:t>
            </a:r>
          </a:p>
          <a:p>
            <a:pPr eaLnBrk="1" hangingPunct="1"/>
            <a:r>
              <a:rPr lang="en-US" altLang="en-US" smtClean="0"/>
              <a:t>Pictures documenting results are crucial for constructing display board. </a:t>
            </a:r>
          </a:p>
        </p:txBody>
      </p:sp>
      <p:pic>
        <p:nvPicPr>
          <p:cNvPr id="17412" name="Picture 2" descr="C:\Users\mmpatton\Pictures\imagesCAM0LCMG.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1600200"/>
            <a:ext cx="3043238" cy="45720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Step 8 Report Results</a:t>
            </a:r>
          </a:p>
        </p:txBody>
      </p:sp>
      <p:sp>
        <p:nvSpPr>
          <p:cNvPr id="3" name="Content Placeholder 2"/>
          <p:cNvSpPr>
            <a:spLocks noGrp="1"/>
          </p:cNvSpPr>
          <p:nvPr>
            <p:ph sz="half" idx="1"/>
          </p:nvPr>
        </p:nvSpPr>
        <p:spPr/>
        <p:txBody>
          <a:bodyPr rtlCol="0">
            <a:normAutofit fontScale="85000" lnSpcReduction="10000"/>
          </a:bodyPr>
          <a:lstStyle/>
          <a:p>
            <a:pPr eaLnBrk="1" fontAlgn="auto" hangingPunct="1">
              <a:spcAft>
                <a:spcPts val="0"/>
              </a:spcAft>
              <a:defRPr/>
            </a:pPr>
            <a:r>
              <a:rPr lang="en-US" dirty="0" smtClean="0"/>
              <a:t>Report Results in Tables and Graphs. </a:t>
            </a:r>
          </a:p>
          <a:p>
            <a:pPr eaLnBrk="1" fontAlgn="auto" hangingPunct="1">
              <a:spcAft>
                <a:spcPts val="0"/>
              </a:spcAft>
              <a:defRPr/>
            </a:pPr>
            <a:r>
              <a:rPr lang="en-US" dirty="0" smtClean="0"/>
              <a:t>Use Averages when possible.</a:t>
            </a:r>
          </a:p>
          <a:p>
            <a:pPr eaLnBrk="1" fontAlgn="auto" hangingPunct="1">
              <a:spcAft>
                <a:spcPts val="0"/>
              </a:spcAft>
              <a:defRPr/>
            </a:pPr>
            <a:r>
              <a:rPr lang="en-US" dirty="0" smtClean="0"/>
              <a:t>Title for each table or graph</a:t>
            </a:r>
          </a:p>
          <a:p>
            <a:pPr eaLnBrk="1" fontAlgn="auto" hangingPunct="1">
              <a:spcAft>
                <a:spcPts val="0"/>
              </a:spcAft>
              <a:defRPr/>
            </a:pPr>
            <a:r>
              <a:rPr lang="en-US" dirty="0" smtClean="0"/>
              <a:t>Label x and y axis</a:t>
            </a:r>
          </a:p>
          <a:p>
            <a:pPr eaLnBrk="1" fontAlgn="auto" hangingPunct="1">
              <a:spcAft>
                <a:spcPts val="0"/>
              </a:spcAft>
              <a:defRPr/>
            </a:pPr>
            <a:r>
              <a:rPr lang="en-US" dirty="0" smtClean="0"/>
              <a:t>Written description of each needed. </a:t>
            </a:r>
          </a:p>
          <a:p>
            <a:pPr eaLnBrk="1" fontAlgn="auto" hangingPunct="1">
              <a:spcAft>
                <a:spcPts val="0"/>
              </a:spcAft>
              <a:defRPr/>
            </a:pPr>
            <a:r>
              <a:rPr lang="en-US" dirty="0" smtClean="0"/>
              <a:t>Summary of Data, paragraph describing the data.</a:t>
            </a:r>
          </a:p>
          <a:p>
            <a:pPr eaLnBrk="1" fontAlgn="auto" hangingPunct="1">
              <a:spcAft>
                <a:spcPts val="0"/>
              </a:spcAft>
              <a:defRPr/>
            </a:pPr>
            <a:r>
              <a:rPr lang="en-US" dirty="0" smtClean="0"/>
              <a:t>Include statistical analysis</a:t>
            </a:r>
          </a:p>
        </p:txBody>
      </p:sp>
      <p:graphicFrame>
        <p:nvGraphicFramePr>
          <p:cNvPr id="5" name="C 3"/>
          <p:cNvGraphicFramePr>
            <a:graphicFrameLocks noGrp="1"/>
          </p:cNvGraphicFramePr>
          <p:nvPr>
            <p:ph sz="half" idx="2"/>
          </p:nvPr>
        </p:nvGraphicFramePr>
        <p:xfrm>
          <a:off x="4191000" y="1600200"/>
          <a:ext cx="48006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pPr eaLnBrk="1" hangingPunct="1"/>
            <a:r>
              <a:rPr lang="en-US" altLang="en-US" smtClean="0"/>
              <a:t>Conclusion</a:t>
            </a:r>
          </a:p>
        </p:txBody>
      </p:sp>
      <p:sp>
        <p:nvSpPr>
          <p:cNvPr id="19459" name="Content Placeholder 5"/>
          <p:cNvSpPr>
            <a:spLocks noGrp="1"/>
          </p:cNvSpPr>
          <p:nvPr>
            <p:ph idx="1"/>
          </p:nvPr>
        </p:nvSpPr>
        <p:spPr/>
        <p:txBody>
          <a:bodyPr/>
          <a:lstStyle/>
          <a:p>
            <a:pPr eaLnBrk="1" hangingPunct="1"/>
            <a:r>
              <a:rPr lang="en-US" altLang="en-US" smtClean="0"/>
              <a:t>Summary of Data</a:t>
            </a:r>
          </a:p>
          <a:p>
            <a:pPr eaLnBrk="1" hangingPunct="1"/>
            <a:r>
              <a:rPr lang="en-US" altLang="en-US" smtClean="0"/>
              <a:t>Conclusion and Discussion</a:t>
            </a:r>
          </a:p>
          <a:p>
            <a:pPr eaLnBrk="1" hangingPunct="1"/>
            <a:r>
              <a:rPr lang="en-US" altLang="en-US" smtClean="0"/>
              <a:t>Most important aspect of the project </a:t>
            </a:r>
          </a:p>
          <a:p>
            <a:pPr eaLnBrk="1" hangingPunct="1"/>
            <a:r>
              <a:rPr lang="en-US" altLang="en-US" smtClean="0"/>
              <a:t>Students spend the least amount of time on this portion of the project.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Benefits of Agriscience Research</a:t>
            </a:r>
          </a:p>
        </p:txBody>
      </p:sp>
      <p:sp>
        <p:nvSpPr>
          <p:cNvPr id="3" name="Content Placeholder 2"/>
          <p:cNvSpPr>
            <a:spLocks noGrp="1"/>
          </p:cNvSpPr>
          <p:nvPr>
            <p:ph idx="1"/>
          </p:nvPr>
        </p:nvSpPr>
        <p:spPr>
          <a:xfrm>
            <a:off x="457200" y="1219200"/>
            <a:ext cx="8229600" cy="4906963"/>
          </a:xfrm>
        </p:spPr>
        <p:txBody>
          <a:bodyPr rtlCol="0">
            <a:normAutofit fontScale="85000" lnSpcReduction="10000"/>
          </a:bodyPr>
          <a:lstStyle/>
          <a:p>
            <a:pPr eaLnBrk="1" fontAlgn="auto" hangingPunct="1">
              <a:spcAft>
                <a:spcPts val="0"/>
              </a:spcAft>
              <a:defRPr/>
            </a:pPr>
            <a:r>
              <a:rPr lang="en-US" dirty="0" smtClean="0"/>
              <a:t>Integrates with core Ag standards, CA state science standards, NGSS standards and common core. </a:t>
            </a:r>
          </a:p>
          <a:p>
            <a:pPr eaLnBrk="1" fontAlgn="auto" hangingPunct="1">
              <a:spcAft>
                <a:spcPts val="0"/>
              </a:spcAft>
              <a:defRPr/>
            </a:pPr>
            <a:r>
              <a:rPr lang="en-US" dirty="0" smtClean="0"/>
              <a:t>Instruction can be done in class. Project based learning. Can be taught across curriculum. </a:t>
            </a:r>
          </a:p>
          <a:p>
            <a:pPr eaLnBrk="1" fontAlgn="auto" hangingPunct="1">
              <a:spcAft>
                <a:spcPts val="0"/>
              </a:spcAft>
              <a:defRPr/>
            </a:pPr>
            <a:r>
              <a:rPr lang="en-US" dirty="0" smtClean="0"/>
              <a:t>Can be an independent SAE project or extension of current SAE project at little cost.   </a:t>
            </a:r>
          </a:p>
          <a:p>
            <a:pPr eaLnBrk="1" fontAlgn="auto" hangingPunct="1">
              <a:spcAft>
                <a:spcPts val="0"/>
              </a:spcAft>
              <a:defRPr/>
            </a:pPr>
            <a:r>
              <a:rPr lang="en-US" dirty="0" smtClean="0"/>
              <a:t>Brings academic exposure to the program.</a:t>
            </a:r>
          </a:p>
          <a:p>
            <a:pPr eaLnBrk="1" fontAlgn="auto" hangingPunct="1">
              <a:spcAft>
                <a:spcPts val="0"/>
              </a:spcAft>
              <a:defRPr/>
            </a:pPr>
            <a:r>
              <a:rPr lang="en-US" dirty="0" smtClean="0"/>
              <a:t>Opportunity for non-traditional Ag students.</a:t>
            </a:r>
          </a:p>
          <a:p>
            <a:pPr eaLnBrk="1" fontAlgn="auto" hangingPunct="1">
              <a:spcAft>
                <a:spcPts val="0"/>
              </a:spcAft>
              <a:defRPr/>
            </a:pPr>
            <a:r>
              <a:rPr lang="en-US" dirty="0" smtClean="0"/>
              <a:t>Students able to compete at the local, state and national levels. </a:t>
            </a:r>
          </a:p>
          <a:p>
            <a:pPr eaLnBrk="1" fontAlgn="auto" hangingPunct="1">
              <a:spcAft>
                <a:spcPts val="0"/>
              </a:spcAft>
              <a:defRPr/>
            </a:pPr>
            <a:r>
              <a:rPr lang="en-US" dirty="0" smtClean="0"/>
              <a:t>Woven into new integrated agricultural curriculum.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US" altLang="en-US" smtClean="0"/>
          </a:p>
        </p:txBody>
      </p:sp>
      <p:sp>
        <p:nvSpPr>
          <p:cNvPr id="3075" name="Content Placeholder 2"/>
          <p:cNvSpPr>
            <a:spLocks noGrp="1"/>
          </p:cNvSpPr>
          <p:nvPr>
            <p:ph idx="1"/>
          </p:nvPr>
        </p:nvSpPr>
        <p:spPr>
          <a:xfrm>
            <a:off x="457200" y="304800"/>
            <a:ext cx="8229600" cy="5821363"/>
          </a:xfrm>
        </p:spPr>
        <p:txBody>
          <a:bodyPr/>
          <a:lstStyle/>
          <a:p>
            <a:pPr eaLnBrk="1" hangingPunct="1"/>
            <a:r>
              <a:rPr lang="en-US" altLang="en-US" smtClean="0"/>
              <a:t>List the five characteristics of a good Agriculture teacher. </a:t>
            </a:r>
          </a:p>
          <a:p>
            <a:pPr eaLnBrk="1" hangingPunct="1"/>
            <a:r>
              <a:rPr lang="en-US" altLang="en-US" smtClean="0"/>
              <a:t>List the five characteristics of a good SAE project.</a:t>
            </a:r>
          </a:p>
          <a:p>
            <a:pPr eaLnBrk="1" hangingPunct="1"/>
            <a:r>
              <a:rPr lang="en-US" altLang="en-US" smtClean="0"/>
              <a:t>What do you hope to gain from this presentation? </a:t>
            </a:r>
          </a:p>
          <a:p>
            <a:pPr eaLnBrk="1" hangingPunct="1"/>
            <a:r>
              <a:rPr lang="en-US" altLang="en-US" smtClean="0"/>
              <a:t>Do you have a positive or negative perception of Agrisciece research projects at the High School Level?</a:t>
            </a:r>
          </a:p>
          <a:p>
            <a:pPr eaLnBrk="1" hangingPunct="1"/>
            <a:r>
              <a:rPr lang="en-US" altLang="en-US" smtClean="0"/>
              <a:t>What reservations or hesitations would you have about instituting Agriscience into your future program?</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Elk Grove High School</a:t>
            </a:r>
          </a:p>
        </p:txBody>
      </p:sp>
      <p:sp>
        <p:nvSpPr>
          <p:cNvPr id="3" name="Content Placeholder 2"/>
          <p:cNvSpPr>
            <a:spLocks noGrp="1"/>
          </p:cNvSpPr>
          <p:nvPr>
            <p:ph sz="half" idx="1"/>
          </p:nvPr>
        </p:nvSpPr>
        <p:spPr>
          <a:xfrm>
            <a:off x="457200" y="1219200"/>
            <a:ext cx="4038600" cy="5257800"/>
          </a:xfrm>
        </p:spPr>
        <p:txBody>
          <a:bodyPr rtlCol="0">
            <a:normAutofit fontScale="70000" lnSpcReduction="20000"/>
          </a:bodyPr>
          <a:lstStyle/>
          <a:p>
            <a:pPr eaLnBrk="1" fontAlgn="auto" hangingPunct="1">
              <a:spcAft>
                <a:spcPts val="0"/>
              </a:spcAft>
              <a:defRPr/>
            </a:pPr>
            <a:r>
              <a:rPr lang="en-US" dirty="0" smtClean="0"/>
              <a:t>Every student in an </a:t>
            </a:r>
            <a:r>
              <a:rPr lang="en-US" dirty="0" err="1" smtClean="0"/>
              <a:t>Agriscience</a:t>
            </a:r>
            <a:r>
              <a:rPr lang="en-US" dirty="0" smtClean="0"/>
              <a:t> class does a research project. All freshman, sophomores and juniors are required to do a project. </a:t>
            </a:r>
          </a:p>
          <a:p>
            <a:pPr eaLnBrk="1" fontAlgn="auto" hangingPunct="1">
              <a:spcAft>
                <a:spcPts val="0"/>
              </a:spcAft>
              <a:defRPr/>
            </a:pPr>
            <a:r>
              <a:rPr lang="en-US" dirty="0" smtClean="0"/>
              <a:t>Local </a:t>
            </a:r>
            <a:r>
              <a:rPr lang="en-US" dirty="0" err="1" smtClean="0"/>
              <a:t>Agriscience</a:t>
            </a:r>
            <a:r>
              <a:rPr lang="en-US" dirty="0" smtClean="0"/>
              <a:t> fair has over 250 participants.</a:t>
            </a:r>
          </a:p>
          <a:p>
            <a:pPr eaLnBrk="1" fontAlgn="auto" hangingPunct="1">
              <a:spcAft>
                <a:spcPts val="0"/>
              </a:spcAft>
              <a:defRPr/>
            </a:pPr>
            <a:r>
              <a:rPr lang="en-US" dirty="0" smtClean="0"/>
              <a:t>Judges include school staff, administrators, college ambassadors, and board members.</a:t>
            </a:r>
          </a:p>
          <a:p>
            <a:pPr eaLnBrk="1" fontAlgn="auto" hangingPunct="1">
              <a:spcAft>
                <a:spcPts val="0"/>
              </a:spcAft>
              <a:defRPr/>
            </a:pPr>
            <a:r>
              <a:rPr lang="en-US" dirty="0" smtClean="0"/>
              <a:t>Emphasis is placed on student based research and implementation of  scientific principles. Investigation and Experimentation.   </a:t>
            </a:r>
          </a:p>
          <a:p>
            <a:pPr eaLnBrk="1" fontAlgn="auto" hangingPunct="1">
              <a:spcAft>
                <a:spcPts val="0"/>
              </a:spcAft>
              <a:defRPr/>
            </a:pPr>
            <a:r>
              <a:rPr lang="en-US" dirty="0" smtClean="0"/>
              <a:t>Motivated Students compete at the local State and National levels. </a:t>
            </a:r>
          </a:p>
        </p:txBody>
      </p:sp>
      <p:pic>
        <p:nvPicPr>
          <p:cNvPr id="4100" name="Picture 2" descr="C:\Users\mmpatton\Pictures\My Pictures\FFA SCIENCE FAIR 2008\Picture 09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133600"/>
            <a:ext cx="4511675" cy="3382963"/>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Overview of Project</a:t>
            </a:r>
          </a:p>
        </p:txBody>
      </p:sp>
      <p:sp>
        <p:nvSpPr>
          <p:cNvPr id="5123" name="Content Placeholder 2"/>
          <p:cNvSpPr>
            <a:spLocks noGrp="1"/>
          </p:cNvSpPr>
          <p:nvPr>
            <p:ph sz="half" idx="1"/>
          </p:nvPr>
        </p:nvSpPr>
        <p:spPr/>
        <p:txBody>
          <a:bodyPr/>
          <a:lstStyle/>
          <a:p>
            <a:pPr eaLnBrk="1" hangingPunct="1"/>
            <a:r>
              <a:rPr lang="en-US" altLang="en-US" dirty="0" smtClean="0"/>
              <a:t>10-12 page research paper written in APA format. Includes Introduction, Methodology, Results, Discussion and Literature Cited. </a:t>
            </a:r>
          </a:p>
          <a:p>
            <a:pPr eaLnBrk="1" hangingPunct="1"/>
            <a:r>
              <a:rPr lang="en-US" altLang="en-US" dirty="0" smtClean="0"/>
              <a:t>Log book </a:t>
            </a:r>
          </a:p>
          <a:p>
            <a:pPr eaLnBrk="1" hangingPunct="1"/>
            <a:r>
              <a:rPr lang="en-US" altLang="en-US" dirty="0" smtClean="0"/>
              <a:t>Display Board</a:t>
            </a:r>
          </a:p>
        </p:txBody>
      </p:sp>
      <p:pic>
        <p:nvPicPr>
          <p:cNvPr id="5124" name="Picture 3" descr="C:\Users\mmpatton\Pictures\My Pictures\FFA SCIENCE FAIR 2008\HighSchoo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1752600"/>
            <a:ext cx="4802188" cy="384016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pPr eaLnBrk="1" hangingPunct="1"/>
            <a:r>
              <a:rPr lang="en-US" altLang="en-US" smtClean="0"/>
              <a:t>Gallery Walk</a:t>
            </a:r>
          </a:p>
        </p:txBody>
      </p:sp>
      <p:sp>
        <p:nvSpPr>
          <p:cNvPr id="6147" name="Content Placeholder 5"/>
          <p:cNvSpPr>
            <a:spLocks noGrp="1"/>
          </p:cNvSpPr>
          <p:nvPr>
            <p:ph idx="1"/>
          </p:nvPr>
        </p:nvSpPr>
        <p:spPr>
          <a:xfrm>
            <a:off x="457200" y="1066800"/>
            <a:ext cx="8229600" cy="5059363"/>
          </a:xfrm>
        </p:spPr>
        <p:txBody>
          <a:bodyPr/>
          <a:lstStyle/>
          <a:p>
            <a:pPr eaLnBrk="1" hangingPunct="1"/>
            <a:r>
              <a:rPr lang="en-US" altLang="en-US" smtClean="0"/>
              <a:t>While viewing the sample projects evaluate each project using the NGSS prism provided. Check off any of the seven big ideas that drive the Next Generation Science Standards. </a:t>
            </a:r>
          </a:p>
          <a:p>
            <a:pPr eaLnBrk="1" hangingPunct="1"/>
            <a:r>
              <a:rPr lang="en-US" altLang="en-US" smtClean="0"/>
              <a:t>While viewing the sample projects evaluate the projects using the three ring model of Ag education. Use the three ring model as a vein diagram, placing appropriate portions of the projects in each category. </a:t>
            </a:r>
          </a:p>
          <a:p>
            <a:pPr eaLnBrk="1" hangingPunct="1"/>
            <a:r>
              <a:rPr lang="en-US" altLang="en-US" smtClean="0"/>
              <a:t>What are the major components of the project?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altLang="en-US" sz="4000" smtClean="0"/>
              <a:t>Step by Step “What to do”</a:t>
            </a:r>
            <a:br>
              <a:rPr lang="en-US" altLang="en-US" sz="4000" smtClean="0"/>
            </a:br>
            <a:r>
              <a:rPr lang="en-US" altLang="en-US" sz="4000" b="1" smtClean="0"/>
              <a:t> Step 1. Select a Topic </a:t>
            </a:r>
            <a:endParaRPr lang="en-US" altLang="en-US" sz="4000" smtClean="0"/>
          </a:p>
        </p:txBody>
      </p:sp>
      <p:sp>
        <p:nvSpPr>
          <p:cNvPr id="7171" name="Content Placeholder 2"/>
          <p:cNvSpPr>
            <a:spLocks noGrp="1"/>
          </p:cNvSpPr>
          <p:nvPr>
            <p:ph idx="1"/>
          </p:nvPr>
        </p:nvSpPr>
        <p:spPr/>
        <p:txBody>
          <a:bodyPr/>
          <a:lstStyle/>
          <a:p>
            <a:pPr algn="ctr" eaLnBrk="1" hangingPunct="1">
              <a:lnSpc>
                <a:spcPct val="90000"/>
              </a:lnSpc>
              <a:buFont typeface="Arial" panose="020B0604020202020204" pitchFamily="34" charset="0"/>
              <a:buNone/>
            </a:pPr>
            <a:r>
              <a:rPr lang="en-US" altLang="en-US" sz="3000" b="1" smtClean="0"/>
              <a:t>Criteria for project selection</a:t>
            </a:r>
          </a:p>
          <a:p>
            <a:pPr eaLnBrk="1" hangingPunct="1">
              <a:lnSpc>
                <a:spcPct val="90000"/>
              </a:lnSpc>
              <a:buFont typeface="Wingdings" panose="05000000000000000000" pitchFamily="2" charset="2"/>
              <a:buChar char="q"/>
            </a:pPr>
            <a:r>
              <a:rPr lang="en-US" altLang="en-US" sz="2700" smtClean="0"/>
              <a:t>The project must fit into one of the six categories. </a:t>
            </a:r>
          </a:p>
          <a:p>
            <a:pPr eaLnBrk="1" hangingPunct="1">
              <a:lnSpc>
                <a:spcPct val="90000"/>
              </a:lnSpc>
              <a:buFont typeface="Wingdings" panose="05000000000000000000" pitchFamily="2" charset="2"/>
              <a:buChar char="q"/>
            </a:pPr>
            <a:r>
              <a:rPr lang="en-US" altLang="en-US" sz="2700" smtClean="0"/>
              <a:t>The project must be agriculturally relegated.</a:t>
            </a:r>
          </a:p>
          <a:p>
            <a:pPr eaLnBrk="1" hangingPunct="1">
              <a:lnSpc>
                <a:spcPct val="90000"/>
              </a:lnSpc>
              <a:buFont typeface="Wingdings" panose="05000000000000000000" pitchFamily="2" charset="2"/>
              <a:buChar char="q"/>
            </a:pPr>
            <a:r>
              <a:rPr lang="en-US" altLang="en-US" sz="2700" smtClean="0"/>
              <a:t>The topic must be testable and produce quantitative or qualitative data. </a:t>
            </a:r>
          </a:p>
          <a:p>
            <a:pPr eaLnBrk="1" hangingPunct="1">
              <a:lnSpc>
                <a:spcPct val="90000"/>
              </a:lnSpc>
              <a:buFont typeface="Wingdings" panose="05000000000000000000" pitchFamily="2" charset="2"/>
              <a:buChar char="q"/>
            </a:pPr>
            <a:r>
              <a:rPr lang="en-US" altLang="en-US" sz="2700" smtClean="0"/>
              <a:t>The topic must be approved by your and instructor and appropriate for school. </a:t>
            </a:r>
          </a:p>
          <a:p>
            <a:pPr eaLnBrk="1" hangingPunct="1">
              <a:lnSpc>
                <a:spcPct val="90000"/>
              </a:lnSpc>
              <a:buFont typeface="Wingdings" panose="05000000000000000000" pitchFamily="2" charset="2"/>
              <a:buChar char="q"/>
            </a:pPr>
            <a:r>
              <a:rPr lang="en-US" altLang="en-US" sz="2700" smtClean="0"/>
              <a:t>The topic must interest you, use your SAE project for ideas. </a:t>
            </a:r>
          </a:p>
          <a:p>
            <a:pPr eaLnBrk="1" hangingPunct="1">
              <a:lnSpc>
                <a:spcPct val="90000"/>
              </a:lnSpc>
              <a:buFont typeface="Wingdings" panose="05000000000000000000" pitchFamily="2" charset="2"/>
              <a:buChar char="q"/>
            </a:pPr>
            <a:r>
              <a:rPr lang="en-US" altLang="en-US" sz="2700" smtClean="0"/>
              <a:t>Identify the Variable and control of the experiment. </a:t>
            </a:r>
          </a:p>
          <a:p>
            <a:pPr eaLnBrk="1" hangingPunct="1">
              <a:lnSpc>
                <a:spcPct val="90000"/>
              </a:lnSpc>
            </a:pPr>
            <a:endParaRPr lang="en-US" altLang="en-US" sz="2700" smtClean="0"/>
          </a:p>
          <a:p>
            <a:pPr eaLnBrk="1" hangingPunct="1">
              <a:lnSpc>
                <a:spcPct val="90000"/>
              </a:lnSpc>
            </a:pPr>
            <a:endParaRPr lang="en-US" altLang="en-US" sz="27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Five Categories for Agriscience</a:t>
            </a:r>
          </a:p>
        </p:txBody>
      </p:sp>
      <p:sp>
        <p:nvSpPr>
          <p:cNvPr id="3" name="Content Placeholder 2"/>
          <p:cNvSpPr>
            <a:spLocks noGrp="1"/>
          </p:cNvSpPr>
          <p:nvPr>
            <p:ph idx="1"/>
          </p:nvPr>
        </p:nvSpPr>
        <p:spPr>
          <a:xfrm>
            <a:off x="457200" y="1066800"/>
            <a:ext cx="8229600" cy="5410200"/>
          </a:xfrm>
        </p:spPr>
        <p:txBody>
          <a:bodyPr>
            <a:normAutofit fontScale="47500" lnSpcReduction="20000"/>
          </a:bodyPr>
          <a:lstStyle/>
          <a:p>
            <a:pPr marL="0" indent="0" eaLnBrk="1" hangingPunct="1">
              <a:buFont typeface="Arial" charset="0"/>
              <a:buNone/>
              <a:defRPr/>
            </a:pPr>
            <a:r>
              <a:rPr lang="en-US" sz="3600" b="1" u="sng" dirty="0"/>
              <a:t>Animal Systems (AS)</a:t>
            </a:r>
            <a:endParaRPr lang="en-US" sz="3600" dirty="0"/>
          </a:p>
          <a:p>
            <a:pPr marL="0" indent="0" eaLnBrk="1" hangingPunct="1">
              <a:buFont typeface="Arial" charset="0"/>
              <a:buNone/>
              <a:defRPr/>
            </a:pPr>
            <a:r>
              <a:rPr lang="en-US" sz="3600" dirty="0"/>
              <a:t>The study of animal systems, including life processes, health, nutrition, genetics, management and processing, through the study of small animals, aquaculture, livestock, dairy, horses and/or poultry.</a:t>
            </a:r>
          </a:p>
          <a:p>
            <a:pPr marL="0" indent="0" eaLnBrk="1" hangingPunct="1">
              <a:buFont typeface="Arial" charset="0"/>
              <a:buNone/>
              <a:defRPr/>
            </a:pPr>
            <a:r>
              <a:rPr lang="en-US" sz="3600" b="1" dirty="0"/>
              <a:t>Examples:</a:t>
            </a:r>
            <a:endParaRPr lang="en-US" sz="3600" dirty="0"/>
          </a:p>
          <a:p>
            <a:pPr marL="0" indent="0" eaLnBrk="1" hangingPunct="1">
              <a:buFont typeface="Arial" charset="0"/>
              <a:buNone/>
              <a:defRPr/>
            </a:pPr>
            <a:r>
              <a:rPr lang="en-US" sz="3600" dirty="0"/>
              <a:t>• Compare nutrient levels on animal growth</a:t>
            </a:r>
          </a:p>
          <a:p>
            <a:pPr marL="0" indent="0" eaLnBrk="1" hangingPunct="1">
              <a:buFont typeface="Arial" charset="0"/>
              <a:buNone/>
              <a:defRPr/>
            </a:pPr>
            <a:r>
              <a:rPr lang="en-US" sz="3600" dirty="0"/>
              <a:t>• Research new disease control mechanisms</a:t>
            </a:r>
          </a:p>
          <a:p>
            <a:pPr marL="0" indent="0" eaLnBrk="1" hangingPunct="1">
              <a:buFont typeface="Arial" charset="0"/>
              <a:buNone/>
              <a:defRPr/>
            </a:pPr>
            <a:r>
              <a:rPr lang="en-US" sz="3600" dirty="0"/>
              <a:t>• Effects of estrous synchronization on ovulation</a:t>
            </a:r>
          </a:p>
          <a:p>
            <a:pPr marL="0" indent="0" eaLnBrk="1" hangingPunct="1">
              <a:buFont typeface="Arial" charset="0"/>
              <a:buNone/>
              <a:defRPr/>
            </a:pPr>
            <a:r>
              <a:rPr lang="en-US" sz="3600" dirty="0"/>
              <a:t>• Compare effects of thawing temperatures on livestock semen</a:t>
            </a:r>
          </a:p>
          <a:p>
            <a:pPr marL="0" indent="0" eaLnBrk="1" hangingPunct="1">
              <a:buFont typeface="Arial" charset="0"/>
              <a:buNone/>
              <a:defRPr/>
            </a:pPr>
            <a:r>
              <a:rPr lang="en-US" sz="3600" dirty="0"/>
              <a:t>• Effects of growth hormone on meat/milk production</a:t>
            </a:r>
          </a:p>
          <a:p>
            <a:pPr marL="0" indent="0" eaLnBrk="1" hangingPunct="1">
              <a:lnSpc>
                <a:spcPct val="80000"/>
              </a:lnSpc>
              <a:buFont typeface="Arial" charset="0"/>
              <a:buNone/>
              <a:defRPr/>
            </a:pPr>
            <a:endParaRPr lang="en-US" altLang="en-US" sz="3600" dirty="0" smtClean="0"/>
          </a:p>
          <a:p>
            <a:pPr marL="0" indent="0" eaLnBrk="1" hangingPunct="1">
              <a:buFont typeface="Arial" charset="0"/>
              <a:buNone/>
              <a:defRPr/>
            </a:pPr>
            <a:r>
              <a:rPr lang="en-US" sz="3600" b="1" u="sng" dirty="0"/>
              <a:t>Environmental Services/Natural Resource Systems (ENR)</a:t>
            </a:r>
            <a:endParaRPr lang="en-US" sz="3600" dirty="0"/>
          </a:p>
          <a:p>
            <a:pPr marL="0" indent="0" eaLnBrk="1" hangingPunct="1">
              <a:buFont typeface="Arial" charset="0"/>
              <a:buNone/>
              <a:defRPr/>
            </a:pPr>
            <a:r>
              <a:rPr lang="en-US" sz="3600" dirty="0"/>
              <a:t>The study of systems, instruments and technology used in waste management; the study of the management of soil, water, wildlife, forests and air as natural resources and their influence on the environment.</a:t>
            </a:r>
          </a:p>
          <a:p>
            <a:pPr marL="0" indent="0" eaLnBrk="1" hangingPunct="1">
              <a:buFont typeface="Arial" charset="0"/>
              <a:buNone/>
              <a:defRPr/>
            </a:pPr>
            <a:r>
              <a:rPr lang="en-US" sz="3600" b="1" dirty="0"/>
              <a:t>Examples:</a:t>
            </a:r>
            <a:endParaRPr lang="en-US" sz="3600" dirty="0"/>
          </a:p>
          <a:p>
            <a:pPr marL="0" indent="0" eaLnBrk="1" hangingPunct="1">
              <a:buFont typeface="Arial" charset="0"/>
              <a:buNone/>
              <a:defRPr/>
            </a:pPr>
            <a:r>
              <a:rPr lang="en-US" sz="3600" dirty="0"/>
              <a:t>• Effect of agricultural chemicals on water quality</a:t>
            </a:r>
          </a:p>
          <a:p>
            <a:pPr marL="0" indent="0" eaLnBrk="1" hangingPunct="1">
              <a:buFont typeface="Arial" charset="0"/>
              <a:buNone/>
              <a:defRPr/>
            </a:pPr>
            <a:r>
              <a:rPr lang="en-US" sz="3600" dirty="0"/>
              <a:t>• Effects of cropping practices on wildlife populations</a:t>
            </a:r>
          </a:p>
          <a:p>
            <a:pPr marL="0" indent="0" eaLnBrk="1" hangingPunct="1">
              <a:buFont typeface="Arial" charset="0"/>
              <a:buNone/>
              <a:defRPr/>
            </a:pPr>
            <a:r>
              <a:rPr lang="en-US" sz="3600" dirty="0"/>
              <a:t>• Compare water movements through different soil </a:t>
            </a:r>
            <a:r>
              <a:rPr lang="en-US" sz="3600" dirty="0" smtClean="0"/>
              <a:t>types</a:t>
            </a:r>
          </a:p>
          <a:p>
            <a:pPr marL="0" indent="0" eaLnBrk="1" hangingPunct="1">
              <a:buFont typeface="Arial" charset="0"/>
              <a:buNone/>
              <a:defRPr/>
            </a:pPr>
            <a:endParaRPr lang="en-US" sz="3600" dirty="0"/>
          </a:p>
          <a:p>
            <a:pPr marL="0" indent="0" eaLnBrk="1" hangingPunct="1">
              <a:buFont typeface="Arial" charset="0"/>
              <a:buNone/>
              <a:defRPr/>
            </a:pPr>
            <a:endParaRPr lang="en-US" sz="1600" dirty="0"/>
          </a:p>
          <a:p>
            <a:pPr marL="0" indent="0" eaLnBrk="1" hangingPunct="1">
              <a:buFont typeface="Arial" charset="0"/>
              <a:buNone/>
              <a:defRPr/>
            </a:pPr>
            <a:endParaRPr lang="en-US" sz="1600" dirty="0" smtClean="0"/>
          </a:p>
          <a:p>
            <a:pPr marL="0" indent="0" eaLnBrk="1" hangingPunct="1">
              <a:buFont typeface="Arial" charset="0"/>
              <a:buNone/>
              <a:defRPr/>
            </a:pPr>
            <a:endParaRPr lang="en-US" sz="1600" dirty="0"/>
          </a:p>
          <a:p>
            <a:pPr marL="0" indent="0" eaLnBrk="1" hangingPunct="1">
              <a:buFont typeface="Arial" charset="0"/>
              <a:buNone/>
              <a:defRPr/>
            </a:pPr>
            <a:endParaRPr lang="en-US" sz="1600" dirty="0" smtClean="0"/>
          </a:p>
          <a:p>
            <a:pPr marL="0" indent="0" eaLnBrk="1" hangingPunct="1">
              <a:buFont typeface="Arial" charset="0"/>
              <a:buNone/>
              <a:defRPr/>
            </a:pPr>
            <a:endParaRPr lang="en-US" sz="1600" dirty="0"/>
          </a:p>
          <a:p>
            <a:pPr marL="0" indent="0" eaLnBrk="1" hangingPunct="1">
              <a:buFont typeface="Arial" charset="0"/>
              <a:buNone/>
              <a:defRPr/>
            </a:pPr>
            <a:endParaRPr lang="en-US" sz="1600" dirty="0"/>
          </a:p>
          <a:p>
            <a:pPr eaLnBrk="1" hangingPunct="1">
              <a:lnSpc>
                <a:spcPct val="80000"/>
              </a:lnSpc>
              <a:buFont typeface="Arial" charset="0"/>
              <a:buChar char="•"/>
              <a:defRPr/>
            </a:pPr>
            <a:endParaRPr lang="en-US" altLang="en-US" sz="1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altLang="en-US" smtClean="0"/>
          </a:p>
        </p:txBody>
      </p:sp>
      <p:sp>
        <p:nvSpPr>
          <p:cNvPr id="3" name="Content Placeholder 2"/>
          <p:cNvSpPr>
            <a:spLocks noGrp="1"/>
          </p:cNvSpPr>
          <p:nvPr>
            <p:ph idx="1"/>
          </p:nvPr>
        </p:nvSpPr>
        <p:spPr>
          <a:xfrm>
            <a:off x="457200" y="304800"/>
            <a:ext cx="8229600" cy="5821363"/>
          </a:xfrm>
        </p:spPr>
        <p:txBody>
          <a:bodyPr/>
          <a:lstStyle/>
          <a:p>
            <a:pPr marL="0" indent="0" eaLnBrk="1" hangingPunct="1">
              <a:buFont typeface="Arial" charset="0"/>
              <a:buNone/>
              <a:defRPr/>
            </a:pPr>
            <a:r>
              <a:rPr lang="en-US" sz="1700" b="1" u="sng" dirty="0" smtClean="0"/>
              <a:t>Food Products and Processing Systems (FPP)</a:t>
            </a:r>
            <a:endParaRPr lang="en-US" sz="1700" dirty="0" smtClean="0"/>
          </a:p>
          <a:p>
            <a:pPr marL="0" indent="0" eaLnBrk="1" hangingPunct="1">
              <a:buFont typeface="Arial" charset="0"/>
              <a:buNone/>
              <a:defRPr/>
            </a:pPr>
            <a:r>
              <a:rPr lang="en-US" sz="1700" dirty="0" smtClean="0"/>
              <a:t>The study of product development, quality assurance, food safety, production, sales and service, regulation and compliance and food service within the food science industry.</a:t>
            </a:r>
          </a:p>
          <a:p>
            <a:pPr marL="0" indent="0" eaLnBrk="1" hangingPunct="1">
              <a:buFont typeface="Arial" charset="0"/>
              <a:buNone/>
              <a:defRPr/>
            </a:pPr>
            <a:r>
              <a:rPr lang="en-US" sz="1700" b="1" dirty="0" smtClean="0"/>
              <a:t>Examples:</a:t>
            </a:r>
            <a:endParaRPr lang="en-US" sz="1700" dirty="0" smtClean="0"/>
          </a:p>
          <a:p>
            <a:pPr marL="0" indent="0" eaLnBrk="1" hangingPunct="1">
              <a:buFont typeface="Arial" charset="0"/>
              <a:buNone/>
              <a:defRPr/>
            </a:pPr>
            <a:r>
              <a:rPr lang="en-US" sz="1700" dirty="0" smtClean="0"/>
              <a:t>• Effects of packaging techniques on food spoilage rates</a:t>
            </a:r>
          </a:p>
          <a:p>
            <a:pPr marL="0" indent="0" eaLnBrk="1" hangingPunct="1">
              <a:buFont typeface="Arial" charset="0"/>
              <a:buNone/>
              <a:defRPr/>
            </a:pPr>
            <a:r>
              <a:rPr lang="en-US" sz="1700" dirty="0" smtClean="0"/>
              <a:t>• Resistance of organic fruits to common diseases</a:t>
            </a:r>
          </a:p>
          <a:p>
            <a:pPr marL="0" indent="0" eaLnBrk="1" hangingPunct="1">
              <a:buFont typeface="Arial" charset="0"/>
              <a:buNone/>
              <a:defRPr/>
            </a:pPr>
            <a:r>
              <a:rPr lang="en-US" sz="1700" dirty="0" smtClean="0"/>
              <a:t>• Determining chemical energy stored in foods</a:t>
            </a:r>
          </a:p>
          <a:p>
            <a:pPr marL="0" indent="0" eaLnBrk="1" hangingPunct="1">
              <a:buFont typeface="Arial" charset="0"/>
              <a:buNone/>
              <a:defRPr/>
            </a:pPr>
            <a:r>
              <a:rPr lang="en-US" sz="1700" dirty="0" smtClean="0"/>
              <a:t>• Control of molds on bakery products</a:t>
            </a:r>
          </a:p>
          <a:p>
            <a:pPr marL="0" indent="0" eaLnBrk="1" hangingPunct="1">
              <a:buFont typeface="Arial" charset="0"/>
              <a:buNone/>
              <a:defRPr/>
            </a:pPr>
            <a:r>
              <a:rPr lang="en-US" sz="1700" b="1" u="sng" dirty="0" smtClean="0"/>
              <a:t>Plant </a:t>
            </a:r>
            <a:r>
              <a:rPr lang="en-US" sz="1700" b="1" u="sng" dirty="0"/>
              <a:t>Systems (PS)</a:t>
            </a:r>
            <a:endParaRPr lang="en-US" sz="1700" dirty="0"/>
          </a:p>
          <a:p>
            <a:pPr eaLnBrk="1" hangingPunct="1">
              <a:buFont typeface="Arial" charset="0"/>
              <a:buChar char="•"/>
              <a:defRPr/>
            </a:pPr>
            <a:r>
              <a:rPr lang="en-US" sz="1700" dirty="0"/>
              <a:t>The study of plant life cycles, classifications, functions, structures, reproduction, media and nutrients, as well as growth and cultural practices, through the study of crops, turf grass, trees and shrubs and/or ornamental plants.</a:t>
            </a:r>
          </a:p>
          <a:p>
            <a:pPr marL="0" indent="0" eaLnBrk="1" hangingPunct="1">
              <a:buFont typeface="Arial" charset="0"/>
              <a:buNone/>
              <a:defRPr/>
            </a:pPr>
            <a:r>
              <a:rPr lang="en-US" sz="1700" b="1" dirty="0"/>
              <a:t>Examples:</a:t>
            </a:r>
            <a:endParaRPr lang="en-US" sz="1700" dirty="0"/>
          </a:p>
          <a:p>
            <a:pPr marL="0" indent="0" eaLnBrk="1" hangingPunct="1">
              <a:buFont typeface="Arial" charset="0"/>
              <a:buNone/>
              <a:defRPr/>
            </a:pPr>
            <a:r>
              <a:rPr lang="en-US" sz="1700" dirty="0"/>
              <a:t>• Determine rates of transpiration in plants</a:t>
            </a:r>
          </a:p>
          <a:p>
            <a:pPr marL="0" indent="0" eaLnBrk="1" hangingPunct="1">
              <a:buFont typeface="Arial" charset="0"/>
              <a:buNone/>
              <a:defRPr/>
            </a:pPr>
            <a:r>
              <a:rPr lang="en-US" sz="1700" dirty="0"/>
              <a:t>• Effects of heavy metals such as cadmium on edible plants</a:t>
            </a:r>
          </a:p>
          <a:p>
            <a:pPr marL="0" indent="0" eaLnBrk="1" hangingPunct="1">
              <a:buFont typeface="Arial" charset="0"/>
              <a:buNone/>
              <a:defRPr/>
            </a:pPr>
            <a:r>
              <a:rPr lang="en-US" sz="1700" dirty="0"/>
              <a:t>• Compare GMO and conventional seed/plant growth under various conditions</a:t>
            </a:r>
          </a:p>
          <a:p>
            <a:pPr marL="0" indent="0" eaLnBrk="1" hangingPunct="1">
              <a:buFont typeface="Arial" charset="0"/>
              <a:buNone/>
              <a:defRPr/>
            </a:pPr>
            <a:r>
              <a:rPr lang="en-US" sz="1700" dirty="0"/>
              <a:t>• Effects of lunar climate and soil condition on plant growth</a:t>
            </a:r>
          </a:p>
          <a:p>
            <a:pPr marL="0" indent="0" eaLnBrk="1" hangingPunct="1">
              <a:buFont typeface="Arial" charset="0"/>
              <a:buNone/>
              <a:defRPr/>
            </a:pPr>
            <a:r>
              <a:rPr lang="en-US" sz="1700" dirty="0"/>
              <a:t>• Compare plant growth of hydroponics and conventional methods</a:t>
            </a:r>
          </a:p>
          <a:p>
            <a:pPr marL="0" indent="0" eaLnBrk="1" hangingPunct="1">
              <a:buFont typeface="Arial" charset="0"/>
              <a:buNone/>
              <a:defRPr/>
            </a:pPr>
            <a:endParaRPr lang="en-US" dirty="0" smtClean="0"/>
          </a:p>
          <a:p>
            <a:pPr marL="0" indent="0" eaLnBrk="1" hangingPunct="1">
              <a:buFont typeface="Arial" charset="0"/>
              <a:buNone/>
              <a:defRPr/>
            </a:pPr>
            <a:endParaRPr lang="en-US" dirty="0"/>
          </a:p>
          <a:p>
            <a:pPr marL="0" indent="0" eaLnBrk="1" hangingPunct="1">
              <a:buFont typeface="Arial" charset="0"/>
              <a:buNone/>
              <a:defRPr/>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ltLang="en-US" smtClean="0"/>
          </a:p>
        </p:txBody>
      </p:sp>
      <p:sp>
        <p:nvSpPr>
          <p:cNvPr id="3" name="Content Placeholder 2"/>
          <p:cNvSpPr>
            <a:spLocks noGrp="1"/>
          </p:cNvSpPr>
          <p:nvPr>
            <p:ph idx="1"/>
          </p:nvPr>
        </p:nvSpPr>
        <p:spPr>
          <a:xfrm>
            <a:off x="457200" y="304800"/>
            <a:ext cx="8229600" cy="5821363"/>
          </a:xfrm>
        </p:spPr>
        <p:txBody>
          <a:bodyPr/>
          <a:lstStyle/>
          <a:p>
            <a:pPr marL="0" indent="0" eaLnBrk="1" hangingPunct="1">
              <a:buFont typeface="Arial" charset="0"/>
              <a:buNone/>
              <a:defRPr/>
            </a:pPr>
            <a:r>
              <a:rPr lang="en-US" sz="1800" b="1" u="sng" dirty="0"/>
              <a:t>Power, Structural and Technical Systems (PST)</a:t>
            </a:r>
            <a:endParaRPr lang="en-US" sz="1800" dirty="0"/>
          </a:p>
          <a:p>
            <a:pPr eaLnBrk="1" hangingPunct="1">
              <a:buFont typeface="Arial" charset="0"/>
              <a:buChar char="•"/>
              <a:defRPr/>
            </a:pPr>
            <a:r>
              <a:rPr lang="en-US" sz="1800" dirty="0"/>
              <a:t>The study of agricultural equipment, power systems, alternative fuel sources and precision technology, as well as woodworking, metalworking, welding and project planning for agricultural structures.</a:t>
            </a:r>
          </a:p>
          <a:p>
            <a:pPr marL="0" indent="0" eaLnBrk="1" hangingPunct="1">
              <a:buFont typeface="Arial" charset="0"/>
              <a:buNone/>
              <a:defRPr/>
            </a:pPr>
            <a:r>
              <a:rPr lang="en-US" sz="1700" b="1" dirty="0"/>
              <a:t>Examples:</a:t>
            </a:r>
            <a:endParaRPr lang="en-US" sz="1700" dirty="0"/>
          </a:p>
          <a:p>
            <a:pPr marL="0" indent="0" eaLnBrk="1" hangingPunct="1">
              <a:buFont typeface="Arial" charset="0"/>
              <a:buNone/>
              <a:defRPr/>
            </a:pPr>
            <a:r>
              <a:rPr lang="en-US" sz="1700" dirty="0"/>
              <a:t>• Develop alternate energy source engines</a:t>
            </a:r>
          </a:p>
          <a:p>
            <a:pPr marL="0" indent="0" eaLnBrk="1" hangingPunct="1">
              <a:buFont typeface="Arial" charset="0"/>
              <a:buNone/>
              <a:defRPr/>
            </a:pPr>
            <a:r>
              <a:rPr lang="en-US" sz="1700" dirty="0"/>
              <a:t>• Create minimum energy use structures</a:t>
            </a:r>
          </a:p>
          <a:p>
            <a:pPr marL="0" indent="0" eaLnBrk="1" hangingPunct="1">
              <a:buFont typeface="Arial" charset="0"/>
              <a:buNone/>
              <a:defRPr/>
            </a:pPr>
            <a:r>
              <a:rPr lang="en-US" sz="1700" dirty="0"/>
              <a:t>• Compare properties of various alternative insulation products</a:t>
            </a:r>
          </a:p>
          <a:p>
            <a:pPr marL="0" indent="0" eaLnBrk="1" hangingPunct="1">
              <a:buFont typeface="Arial" charset="0"/>
              <a:buNone/>
              <a:defRPr/>
            </a:pPr>
            <a:r>
              <a:rPr lang="en-US" sz="1700" dirty="0"/>
              <a:t>• Investigation of light/wind/water energy sources</a:t>
            </a:r>
          </a:p>
          <a:p>
            <a:pPr marL="0" indent="0" eaLnBrk="1" hangingPunct="1">
              <a:buFont typeface="Arial" charset="0"/>
              <a:buNone/>
              <a:defRPr/>
            </a:pPr>
            <a:r>
              <a:rPr lang="en-US" sz="1800" b="1" u="sng" dirty="0"/>
              <a:t>Social Systems (SS)</a:t>
            </a:r>
            <a:endParaRPr lang="en-US" sz="1800" dirty="0"/>
          </a:p>
          <a:p>
            <a:pPr eaLnBrk="1" hangingPunct="1">
              <a:buFont typeface="Arial" charset="0"/>
              <a:buChar char="•"/>
              <a:defRPr/>
            </a:pPr>
            <a:r>
              <a:rPr lang="en-US" sz="1800" dirty="0"/>
              <a:t>The study of human behavior and the interaction of individuals in and to society, including agricultural education, agribusiness economic, agricultural communication, agricultural leadership and other social science applications in agriculture, food and natural resources.</a:t>
            </a:r>
          </a:p>
          <a:p>
            <a:pPr marL="0" indent="0" eaLnBrk="1" hangingPunct="1">
              <a:buFont typeface="Arial" charset="0"/>
              <a:buNone/>
              <a:defRPr/>
            </a:pPr>
            <a:r>
              <a:rPr lang="en-US" sz="1800" b="1" dirty="0"/>
              <a:t>Examples:</a:t>
            </a:r>
            <a:endParaRPr lang="en-US" sz="1800" dirty="0"/>
          </a:p>
          <a:p>
            <a:pPr marL="0" indent="0" eaLnBrk="1" hangingPunct="1">
              <a:buFont typeface="Arial" charset="0"/>
              <a:buNone/>
              <a:defRPr/>
            </a:pPr>
            <a:r>
              <a:rPr lang="en-US" sz="1800" dirty="0"/>
              <a:t>• </a:t>
            </a:r>
            <a:r>
              <a:rPr lang="en-US" sz="1700" dirty="0"/>
              <a:t>Investigate perceptions of community members towards alternative agricultural practices</a:t>
            </a:r>
          </a:p>
          <a:p>
            <a:pPr marL="0" indent="0" eaLnBrk="1" hangingPunct="1">
              <a:buFont typeface="Arial" charset="0"/>
              <a:buNone/>
              <a:defRPr/>
            </a:pPr>
            <a:r>
              <a:rPr lang="en-US" sz="1700" dirty="0"/>
              <a:t>• Determine the impact of local/state/national safety programs upon accident rates in agricultural/natural resource occupations</a:t>
            </a:r>
          </a:p>
          <a:p>
            <a:pPr marL="0" indent="0" eaLnBrk="1" hangingPunct="1">
              <a:buFont typeface="Arial" charset="0"/>
              <a:buNone/>
              <a:defRPr/>
            </a:pPr>
            <a:r>
              <a:rPr lang="en-US" sz="1700" dirty="0"/>
              <a:t>• Comparison of profitability of various agricultural/natural resource practices</a:t>
            </a:r>
          </a:p>
          <a:p>
            <a:pPr marL="0" indent="0" eaLnBrk="1" hangingPunct="1">
              <a:buFont typeface="Arial" charset="0"/>
              <a:buNone/>
              <a:defRPr/>
            </a:pPr>
            <a:r>
              <a:rPr lang="en-US" sz="1700" dirty="0"/>
              <a:t>• Investigate the impact of significant historical figures on a local community</a:t>
            </a:r>
          </a:p>
          <a:p>
            <a:pPr marL="0" indent="0" eaLnBrk="1" hangingPunct="1">
              <a:buFont typeface="Arial" charset="0"/>
              <a:buNone/>
              <a:defRPr/>
            </a:pPr>
            <a:r>
              <a:rPr lang="en-US" sz="1700" dirty="0"/>
              <a:t>• Determine the economical effects of local/state/national legislation impacting agricultural/natural resources</a:t>
            </a:r>
          </a:p>
          <a:p>
            <a:pPr marL="0" indent="0" eaLnBrk="1" hangingPunct="1">
              <a:buFont typeface="Arial" charset="0"/>
              <a:buNone/>
              <a:defRPr/>
            </a:pPr>
            <a:endParaRPr lang="en-US" dirty="0" smtClean="0"/>
          </a:p>
          <a:p>
            <a:pPr marL="0" indent="0" eaLnBrk="1" hangingPunct="1">
              <a:buFont typeface="Arial" charset="0"/>
              <a:buNone/>
              <a:defRPr/>
            </a:pPr>
            <a:endParaRPr lang="en-US" dirty="0"/>
          </a:p>
          <a:p>
            <a:pPr marL="0" indent="0" eaLnBrk="1" hangingPunct="1">
              <a:buFont typeface="Arial" charset="0"/>
              <a:buNone/>
              <a:defRPr/>
            </a:pP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555</TotalTime>
  <Words>1543</Words>
  <Application>Microsoft Office PowerPoint</Application>
  <PresentationFormat>On-screen Show (4:3)</PresentationFormat>
  <Paragraphs>141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Agriscience Research Projects</vt:lpstr>
      <vt:lpstr>PowerPoint Presentation</vt:lpstr>
      <vt:lpstr>Elk Grove High School</vt:lpstr>
      <vt:lpstr>Overview of Project</vt:lpstr>
      <vt:lpstr>Gallery Walk</vt:lpstr>
      <vt:lpstr>Step by Step “What to do”  Step 1. Select a Topic </vt:lpstr>
      <vt:lpstr>Five Categories for Agriscience</vt:lpstr>
      <vt:lpstr>PowerPoint Presentation</vt:lpstr>
      <vt:lpstr>PowerPoint Presentation</vt:lpstr>
      <vt:lpstr>Step 2 Research</vt:lpstr>
      <vt:lpstr>Step 3 Write a Methodology</vt:lpstr>
      <vt:lpstr>Step 4 Hypothesis </vt:lpstr>
      <vt:lpstr>Examples</vt:lpstr>
      <vt:lpstr>Step 5 Write an Introduction</vt:lpstr>
      <vt:lpstr>Step 6 Construct a Log Book</vt:lpstr>
      <vt:lpstr>Step 7 Conduct the Experiment</vt:lpstr>
      <vt:lpstr>Step 8 Report Results</vt:lpstr>
      <vt:lpstr>Conclusion</vt:lpstr>
      <vt:lpstr>Benefits of Agriscience Research</vt:lpstr>
    </vt:vector>
  </TitlesOfParts>
  <Company>Elk Grove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Agriscience Research Projects</dc:title>
  <dc:creator>EGUSD</dc:creator>
  <cp:lastModifiedBy>Josiah Mayfield</cp:lastModifiedBy>
  <cp:revision>23</cp:revision>
  <dcterms:created xsi:type="dcterms:W3CDTF">2011-12-03T21:38:36Z</dcterms:created>
  <dcterms:modified xsi:type="dcterms:W3CDTF">2015-06-04T22:55:30Z</dcterms:modified>
</cp:coreProperties>
</file>